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68" r:id="rId3"/>
    <p:sldId id="270" r:id="rId4"/>
    <p:sldId id="257" r:id="rId5"/>
    <p:sldId id="258" r:id="rId6"/>
    <p:sldId id="259" r:id="rId7"/>
    <p:sldId id="267" r:id="rId8"/>
    <p:sldId id="260" r:id="rId9"/>
    <p:sldId id="261" r:id="rId10"/>
    <p:sldId id="265" r:id="rId11"/>
    <p:sldId id="266" r:id="rId12"/>
    <p:sldId id="263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232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dazten.com/emakumeak/index.php/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8878ABC-0835-7049-8FE8-2AA53F36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5400" dirty="0" err="1"/>
              <a:t>Euskal</a:t>
            </a:r>
            <a:r>
              <a:rPr lang="es-ES" sz="5400" dirty="0"/>
              <a:t> </a:t>
            </a:r>
            <a:r>
              <a:rPr lang="es-ES" sz="5400" dirty="0" err="1"/>
              <a:t>emakumezko</a:t>
            </a:r>
            <a:r>
              <a:rPr lang="es-ES" sz="5400" dirty="0"/>
              <a:t> </a:t>
            </a:r>
            <a:r>
              <a:rPr lang="es-ES" sz="5400" dirty="0" err="1"/>
              <a:t>idazleak</a:t>
            </a:r>
            <a:r>
              <a:rPr lang="es-ES" sz="5400" dirty="0"/>
              <a:t> : </a:t>
            </a:r>
            <a:r>
              <a:rPr lang="es-ES" sz="5400" dirty="0" err="1"/>
              <a:t>sortzaile</a:t>
            </a:r>
            <a:r>
              <a:rPr lang="es-ES" sz="5400" dirty="0"/>
              <a:t> eta </a:t>
            </a:r>
            <a:r>
              <a:rPr lang="es-ES" sz="5400" dirty="0" err="1"/>
              <a:t>eragile</a:t>
            </a:r>
            <a:endParaRPr lang="es-ES" sz="5400" dirty="0"/>
          </a:p>
        </p:txBody>
      </p:sp>
      <p:pic>
        <p:nvPicPr>
          <p:cNvPr id="7" name="Marcador de contenido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389EE5BA-B484-DA4D-972A-101DDF3C1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4778" y="2289717"/>
            <a:ext cx="3024991" cy="3778250"/>
          </a:xfrm>
        </p:spPr>
      </p:pic>
    </p:spTree>
    <p:extLst>
      <p:ext uri="{BB962C8B-B14F-4D97-AF65-F5344CB8AC3E}">
        <p14:creationId xmlns:p14="http://schemas.microsoft.com/office/powerpoint/2010/main" val="1922048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2">
            <a:extLst>
              <a:ext uri="{FF2B5EF4-FFF2-40B4-BE49-F238E27FC236}">
                <a16:creationId xmlns:a16="http://schemas.microsoft.com/office/drawing/2014/main" id="{1EDD21E1-BAF0-4314-AB31-82ECB8AC9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44CBCE-143C-D941-B647-0D43F8413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000"/>
              <a:t>IRAKURKETA ETA ULERMENA : INVESTIGACION Y DIFUSION DE LA </a:t>
            </a:r>
            <a:r>
              <a:rPr lang="es-ES" sz="2000" err="1"/>
              <a:t>OBRAren</a:t>
            </a:r>
            <a:r>
              <a:rPr lang="es-ES" sz="2000"/>
              <a:t> IKERKETA ETA ZABALKUNDEA . </a:t>
            </a:r>
            <a:r>
              <a:rPr lang="es-ES" sz="2000">
                <a:hlinkClick r:id="rId2"/>
              </a:rPr>
              <a:t>Sarean</a:t>
            </a:r>
            <a:r>
              <a:rPr lang="es-ES" sz="2000"/>
              <a:t>. 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FDC8619C-F25D-468E-95FA-2A2151D7D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A030EC-3547-41C7-AF0E-B252A409E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1400"/>
          </a:p>
          <a:p>
            <a:pPr marL="0" indent="0">
              <a:lnSpc>
                <a:spcPct val="90000"/>
              </a:lnSpc>
              <a:buNone/>
            </a:pPr>
            <a:r>
              <a:rPr lang="en-US" sz="1400" b="1" err="1"/>
              <a:t>Irakurketa</a:t>
            </a:r>
            <a:r>
              <a:rPr lang="en-US" sz="1400" b="1"/>
              <a:t> </a:t>
            </a:r>
            <a:r>
              <a:rPr lang="en-US" sz="1400" b="1" err="1"/>
              <a:t>sareak</a:t>
            </a:r>
            <a:r>
              <a:rPr lang="en-US" sz="1400" b="1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/>
              <a:t>HELBURUAK : DATU BASEA ETA IRAKURTERREZA DENA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/>
              <a:t>XVI. </a:t>
            </a:r>
            <a:r>
              <a:rPr lang="en-US" sz="1400" err="1"/>
              <a:t>Mendeaz</a:t>
            </a:r>
            <a:r>
              <a:rPr lang="en-US" sz="1400"/>
              <a:t> </a:t>
            </a:r>
            <a:r>
              <a:rPr lang="en-US" sz="1400" err="1"/>
              <a:t>geroztik</a:t>
            </a:r>
            <a:r>
              <a:rPr lang="en-US" sz="1400"/>
              <a:t> </a:t>
            </a:r>
            <a:r>
              <a:rPr lang="en-US" sz="1400" err="1"/>
              <a:t>dauden</a:t>
            </a:r>
            <a:r>
              <a:rPr lang="en-US" sz="1400"/>
              <a:t> </a:t>
            </a:r>
            <a:r>
              <a:rPr lang="en-US" sz="1400" err="1"/>
              <a:t>erreferientzien</a:t>
            </a:r>
            <a:r>
              <a:rPr lang="en-US" sz="1400"/>
              <a:t> </a:t>
            </a:r>
            <a:r>
              <a:rPr lang="en-US" sz="1400" err="1"/>
              <a:t>bilduma</a:t>
            </a:r>
            <a:r>
              <a:rPr lang="en-US" sz="14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400" err="1"/>
              <a:t>Oraingo</a:t>
            </a:r>
            <a:r>
              <a:rPr lang="en-US" sz="1400"/>
              <a:t> eta </a:t>
            </a:r>
            <a:r>
              <a:rPr lang="en-US" sz="1400" err="1"/>
              <a:t>lehengo</a:t>
            </a:r>
            <a:r>
              <a:rPr lang="en-US" sz="1400"/>
              <a:t> </a:t>
            </a:r>
            <a:r>
              <a:rPr lang="en-US" sz="1400" err="1"/>
              <a:t>idazleak</a:t>
            </a:r>
            <a:r>
              <a:rPr lang="en-US" sz="1400"/>
              <a:t> </a:t>
            </a:r>
            <a:r>
              <a:rPr lang="en-US" sz="1400" err="1"/>
              <a:t>identifikatu</a:t>
            </a:r>
            <a:r>
              <a:rPr lang="en-US" sz="1400"/>
              <a:t>  </a:t>
            </a:r>
            <a:r>
              <a:rPr lang="en-US" sz="1400" err="1"/>
              <a:t>bere</a:t>
            </a:r>
            <a:r>
              <a:rPr lang="en-US" sz="1400"/>
              <a:t> </a:t>
            </a:r>
            <a:r>
              <a:rPr lang="en-US" sz="1400" err="1"/>
              <a:t>testuinguruan</a:t>
            </a:r>
            <a:r>
              <a:rPr lang="en-US" sz="1400"/>
              <a:t> </a:t>
            </a:r>
            <a:r>
              <a:rPr lang="en-US" sz="1400" err="1"/>
              <a:t>arakatuz</a:t>
            </a:r>
            <a:endParaRPr lang="en-US" sz="140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400" err="1"/>
              <a:t>Literatur</a:t>
            </a:r>
            <a:r>
              <a:rPr lang="en-US" sz="1400"/>
              <a:t> </a:t>
            </a:r>
            <a:r>
              <a:rPr lang="en-US" sz="1400" err="1"/>
              <a:t>generoak</a:t>
            </a:r>
            <a:r>
              <a:rPr lang="en-US" sz="1400"/>
              <a:t> eta </a:t>
            </a:r>
            <a:r>
              <a:rPr lang="en-US" sz="1400" err="1"/>
              <a:t>argitalpen-moldeak</a:t>
            </a:r>
            <a:r>
              <a:rPr lang="en-US" sz="14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400" err="1"/>
              <a:t>Zentsura</a:t>
            </a:r>
            <a:r>
              <a:rPr lang="en-US" sz="1400"/>
              <a:t> eta </a:t>
            </a:r>
            <a:r>
              <a:rPr lang="en-US" sz="1400" err="1"/>
              <a:t>idazketa</a:t>
            </a:r>
            <a:r>
              <a:rPr lang="en-US" sz="1400"/>
              <a:t> : </a:t>
            </a:r>
            <a:r>
              <a:rPr lang="en-US" sz="1400" err="1"/>
              <a:t>nola</a:t>
            </a:r>
            <a:r>
              <a:rPr lang="en-US" sz="1400"/>
              <a:t> </a:t>
            </a:r>
            <a:r>
              <a:rPr lang="en-US" sz="1400" err="1"/>
              <a:t>iskin</a:t>
            </a:r>
            <a:r>
              <a:rPr lang="en-US" sz="1400"/>
              <a:t> </a:t>
            </a:r>
            <a:r>
              <a:rPr lang="en-US" sz="1400" err="1"/>
              <a:t>egin</a:t>
            </a:r>
            <a:r>
              <a:rPr lang="en-US" sz="14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400" err="1"/>
              <a:t>Oraingo</a:t>
            </a:r>
            <a:r>
              <a:rPr lang="en-US" sz="1400"/>
              <a:t> </a:t>
            </a:r>
            <a:r>
              <a:rPr lang="en-US" sz="1400" err="1"/>
              <a:t>emakumezko</a:t>
            </a:r>
            <a:r>
              <a:rPr lang="en-US" sz="1400"/>
              <a:t> </a:t>
            </a:r>
            <a:r>
              <a:rPr lang="en-US" sz="1400" err="1"/>
              <a:t>irakurleak</a:t>
            </a:r>
            <a:r>
              <a:rPr lang="en-US" sz="1400"/>
              <a:t> eta </a:t>
            </a:r>
            <a:r>
              <a:rPr lang="en-US" sz="1400" err="1"/>
              <a:t>irakurketakm</a:t>
            </a:r>
            <a:r>
              <a:rPr lang="en-US" sz="1400"/>
              <a:t> </a:t>
            </a:r>
            <a:r>
              <a:rPr lang="en-US" sz="1400" err="1"/>
              <a:t>orain</a:t>
            </a:r>
            <a:r>
              <a:rPr lang="en-US" sz="1400"/>
              <a:t> eta </a:t>
            </a:r>
            <a:r>
              <a:rPr lang="en-US" sz="1400" err="1"/>
              <a:t>garai</a:t>
            </a:r>
            <a:r>
              <a:rPr lang="en-US" sz="1400"/>
              <a:t> </a:t>
            </a:r>
            <a:r>
              <a:rPr lang="en-US" sz="1400" err="1"/>
              <a:t>batek</a:t>
            </a:r>
            <a:r>
              <a:rPr lang="en-US" sz="1400"/>
              <a:t> Euskal </a:t>
            </a:r>
            <a:r>
              <a:rPr lang="en-US" sz="1400" err="1"/>
              <a:t>emakumezko</a:t>
            </a:r>
            <a:r>
              <a:rPr lang="en-US" sz="1400"/>
              <a:t> </a:t>
            </a:r>
            <a:r>
              <a:rPr lang="en-US" sz="1400" err="1"/>
              <a:t>idazleen</a:t>
            </a:r>
            <a:r>
              <a:rPr lang="en-US" sz="1400"/>
              <a:t> </a:t>
            </a:r>
            <a:r>
              <a:rPr lang="en-US" sz="1400" err="1"/>
              <a:t>irakurle</a:t>
            </a:r>
            <a:endParaRPr lang="en-US" sz="1400" b="1"/>
          </a:p>
          <a:p>
            <a:pPr marL="0" indent="0">
              <a:lnSpc>
                <a:spcPct val="90000"/>
              </a:lnSpc>
              <a:buNone/>
            </a:pPr>
            <a:endParaRPr lang="en-US" sz="1400" b="1"/>
          </a:p>
          <a:p>
            <a:pPr marL="0" indent="0">
              <a:lnSpc>
                <a:spcPct val="90000"/>
              </a:lnSpc>
              <a:buNone/>
            </a:pPr>
            <a:r>
              <a:rPr lang="en-US" sz="1400" b="1"/>
              <a:t>Gela </a:t>
            </a:r>
            <a:r>
              <a:rPr lang="en-US" sz="1400" b="1" err="1"/>
              <a:t>propioa</a:t>
            </a:r>
            <a:r>
              <a:rPr lang="en-US" sz="1400" b="1"/>
              <a:t> eta </a:t>
            </a:r>
            <a:r>
              <a:rPr lang="en-US" sz="1400" b="1" err="1"/>
              <a:t>sareak</a:t>
            </a:r>
            <a:endParaRPr lang="en-US" sz="140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29D63D1-0F5C-7C4B-ABEA-4EB7BBBC6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1916" y="1040627"/>
            <a:ext cx="5451627" cy="4456704"/>
          </a:xfrm>
          <a:prstGeom prst="rect">
            <a:avLst/>
          </a:prstGeom>
        </p:spPr>
      </p:pic>
      <p:sp>
        <p:nvSpPr>
          <p:cNvPr id="31" name="Freeform 12">
            <a:extLst>
              <a:ext uri="{FF2B5EF4-FFF2-40B4-BE49-F238E27FC236}">
                <a16:creationId xmlns:a16="http://schemas.microsoft.com/office/drawing/2014/main" id="{7D9439D6-DEAD-4CEB-A61B-BE3D64D1B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5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EDD21E1-BAF0-4314-AB31-82ECB8AC9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44CBCE-143C-D941-B647-0D43F8413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>
            <a:normAutofit/>
          </a:bodyPr>
          <a:lstStyle/>
          <a:p>
            <a:r>
              <a:rPr lang="es-ES" sz="3300"/>
              <a:t>IRAKURKETA,ULERMENA, IKERKETA ETA SORMENA.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DC8619C-F25D-468E-95FA-2A2151D7D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0A030EC-3547-41C7-AF0E-B252A409E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5122652" cy="37592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sz="1100"/>
          </a:p>
          <a:p>
            <a:pPr>
              <a:lnSpc>
                <a:spcPct val="90000"/>
              </a:lnSpc>
            </a:pPr>
            <a:r>
              <a:rPr lang="en-US" sz="1100"/>
              <a:t>EUSKAL EMAKUMEZKO IDAZLEEN INSTITUTUA (Durango)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100" err="1"/>
              <a:t>Eskuizkribu</a:t>
            </a:r>
            <a:r>
              <a:rPr lang="en-US" sz="1100"/>
              <a:t>, </a:t>
            </a:r>
            <a:r>
              <a:rPr lang="en-US" sz="1100" err="1"/>
              <a:t>liburu</a:t>
            </a:r>
            <a:r>
              <a:rPr lang="en-US" sz="1100"/>
              <a:t> eta </a:t>
            </a:r>
            <a:r>
              <a:rPr lang="en-US" sz="1100" err="1"/>
              <a:t>bestelako</a:t>
            </a:r>
            <a:r>
              <a:rPr lang="en-US" sz="1100"/>
              <a:t> </a:t>
            </a:r>
            <a:r>
              <a:rPr lang="en-US" sz="1100" err="1"/>
              <a:t>euskarrien</a:t>
            </a:r>
            <a:r>
              <a:rPr lang="en-US" sz="1100"/>
              <a:t> </a:t>
            </a:r>
            <a:r>
              <a:rPr lang="en-US" sz="1100" err="1"/>
              <a:t>biltegia</a:t>
            </a:r>
            <a:r>
              <a:rPr lang="en-US" sz="1100"/>
              <a:t> : </a:t>
            </a:r>
            <a:r>
              <a:rPr lang="en-US" sz="1100" err="1"/>
              <a:t>liburutegi</a:t>
            </a:r>
            <a:r>
              <a:rPr lang="en-US" sz="1100"/>
              <a:t> eta </a:t>
            </a:r>
            <a:r>
              <a:rPr lang="en-US" sz="1100" err="1"/>
              <a:t>mediateka</a:t>
            </a:r>
            <a:r>
              <a:rPr lang="en-US" sz="1100"/>
              <a:t> </a:t>
            </a:r>
            <a:r>
              <a:rPr lang="en-US" sz="1100" err="1"/>
              <a:t>mediateka</a:t>
            </a:r>
            <a:endParaRPr lang="en-US" sz="1100"/>
          </a:p>
          <a:p>
            <a:pPr>
              <a:lnSpc>
                <a:spcPct val="90000"/>
              </a:lnSpc>
            </a:pPr>
            <a:r>
              <a:rPr lang="en-US" sz="1100"/>
              <a:t>Familia </a:t>
            </a:r>
            <a:r>
              <a:rPr lang="en-US" sz="1100" err="1"/>
              <a:t>duten</a:t>
            </a:r>
            <a:r>
              <a:rPr lang="en-US" sz="1100"/>
              <a:t> </a:t>
            </a:r>
            <a:r>
              <a:rPr lang="en-US" sz="1100" err="1"/>
              <a:t>emakumezko</a:t>
            </a:r>
            <a:r>
              <a:rPr lang="en-US" sz="1100"/>
              <a:t> </a:t>
            </a:r>
            <a:r>
              <a:rPr lang="en-US" sz="1100" err="1"/>
              <a:t>idazleentzako</a:t>
            </a:r>
            <a:r>
              <a:rPr lang="en-US" sz="1100"/>
              <a:t> </a:t>
            </a:r>
            <a:r>
              <a:rPr lang="en-US" sz="1100" err="1"/>
              <a:t>egonaldiak</a:t>
            </a:r>
            <a:r>
              <a:rPr lang="en-US" sz="1100"/>
              <a:t>, </a:t>
            </a:r>
            <a:r>
              <a:rPr lang="en-US" sz="1100" err="1"/>
              <a:t>Haur</a:t>
            </a:r>
            <a:r>
              <a:rPr lang="en-US" sz="1100"/>
              <a:t> </a:t>
            </a:r>
            <a:r>
              <a:rPr lang="en-US" sz="1100" err="1"/>
              <a:t>eskolak</a:t>
            </a:r>
            <a:r>
              <a:rPr lang="en-US" sz="1100"/>
              <a:t> </a:t>
            </a:r>
            <a:r>
              <a:rPr lang="en-US" sz="1100" err="1"/>
              <a:t>diren</a:t>
            </a:r>
            <a:r>
              <a:rPr lang="en-US" sz="1100"/>
              <a:t> </a:t>
            </a:r>
            <a:r>
              <a:rPr lang="en-US" sz="1100" err="1"/>
              <a:t>herrietan</a:t>
            </a:r>
            <a:r>
              <a:rPr lang="en-US" sz="1100"/>
              <a:t>  </a:t>
            </a:r>
          </a:p>
          <a:p>
            <a:pPr>
              <a:lnSpc>
                <a:spcPct val="90000"/>
              </a:lnSpc>
            </a:pPr>
            <a:r>
              <a:rPr lang="en-US" sz="1100"/>
              <a:t>AUTOBUS MOREA : LIBURUTEGI IBILTARIA, </a:t>
            </a:r>
            <a:r>
              <a:rPr lang="en-US" sz="1100" err="1"/>
              <a:t>euskaraz</a:t>
            </a:r>
            <a:r>
              <a:rPr lang="en-US" sz="1100"/>
              <a:t> </a:t>
            </a:r>
            <a:r>
              <a:rPr lang="en-US" sz="1100" err="1"/>
              <a:t>idazten</a:t>
            </a:r>
            <a:r>
              <a:rPr lang="en-US" sz="1100"/>
              <a:t> </a:t>
            </a:r>
            <a:r>
              <a:rPr lang="en-US" sz="1100" err="1"/>
              <a:t>emakumezkoen</a:t>
            </a:r>
            <a:r>
              <a:rPr lang="en-US" sz="1100"/>
              <a:t> </a:t>
            </a:r>
            <a:r>
              <a:rPr lang="en-US" sz="1100" err="1"/>
              <a:t>obra</a:t>
            </a:r>
            <a:r>
              <a:rPr lang="en-US" sz="1100"/>
              <a:t> </a:t>
            </a:r>
            <a:r>
              <a:rPr lang="en-US" sz="1100" err="1"/>
              <a:t>heatzekok</a:t>
            </a:r>
            <a:endParaRPr lang="en-US" sz="1100"/>
          </a:p>
          <a:p>
            <a:pPr>
              <a:lnSpc>
                <a:spcPct val="90000"/>
              </a:lnSpc>
            </a:pPr>
            <a:r>
              <a:rPr lang="en-US" sz="1100"/>
              <a:t>Euskal </a:t>
            </a:r>
            <a:r>
              <a:rPr lang="en-US" sz="1100" err="1"/>
              <a:t>emakumezko</a:t>
            </a:r>
            <a:r>
              <a:rPr lang="en-US" sz="1100"/>
              <a:t> </a:t>
            </a:r>
            <a:r>
              <a:rPr lang="en-US" sz="1100" err="1"/>
              <a:t>idazleen</a:t>
            </a:r>
            <a:r>
              <a:rPr lang="en-US" sz="1100"/>
              <a:t> </a:t>
            </a:r>
            <a:r>
              <a:rPr lang="en-US" sz="1100" err="1"/>
              <a:t>obra</a:t>
            </a:r>
            <a:r>
              <a:rPr lang="en-US" sz="1100"/>
              <a:t> </a:t>
            </a:r>
            <a:r>
              <a:rPr lang="en-US" sz="1100" err="1"/>
              <a:t>irakurketa</a:t>
            </a:r>
            <a:r>
              <a:rPr lang="en-US" sz="1100"/>
              <a:t> </a:t>
            </a:r>
            <a:r>
              <a:rPr lang="en-US" sz="1100" err="1"/>
              <a:t>kllubetan</a:t>
            </a:r>
            <a:r>
              <a:rPr lang="en-US" sz="1100"/>
              <a:t> </a:t>
            </a:r>
            <a:r>
              <a:rPr lang="en-US" sz="1100" err="1"/>
              <a:t>irakurtzeko</a:t>
            </a:r>
            <a:r>
              <a:rPr lang="en-US" sz="1100"/>
              <a:t>, </a:t>
            </a:r>
            <a:r>
              <a:rPr lang="en-US" sz="1100" err="1"/>
              <a:t>ulertzeko</a:t>
            </a:r>
            <a:r>
              <a:rPr lang="en-US" sz="1100"/>
              <a:t> eta </a:t>
            </a:r>
            <a:r>
              <a:rPr lang="en-US" sz="1100" err="1"/>
              <a:t>zabaltzeko</a:t>
            </a:r>
            <a:r>
              <a:rPr lang="en-US" sz="1100"/>
              <a:t> </a:t>
            </a:r>
            <a:r>
              <a:rPr lang="en-US" sz="1100" err="1"/>
              <a:t>Gidak</a:t>
            </a:r>
            <a:r>
              <a:rPr lang="en-US" sz="1100"/>
              <a:t>. </a:t>
            </a:r>
          </a:p>
          <a:p>
            <a:pPr>
              <a:lnSpc>
                <a:spcPct val="90000"/>
              </a:lnSpc>
            </a:pPr>
            <a:r>
              <a:rPr lang="en-US" sz="1100"/>
              <a:t>IDAZLE ESKOLAK: IDAZLE ESKOLA, SKOLASTIKA….</a:t>
            </a:r>
          </a:p>
          <a:p>
            <a:pPr>
              <a:lnSpc>
                <a:spcPct val="90000"/>
              </a:lnSpc>
            </a:pPr>
            <a:r>
              <a:rPr lang="en-US" sz="1100"/>
              <a:t>EUSKARAZ IDAZTEN DUTEN EMAKUMEZKO IDAZLEEN BILTZARRA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100" b="1" err="1"/>
              <a:t>Ez</a:t>
            </a:r>
            <a:r>
              <a:rPr lang="en-US" sz="1100" b="1"/>
              <a:t> </a:t>
            </a:r>
            <a:r>
              <a:rPr lang="en-US" sz="1100" b="1" err="1"/>
              <a:t>gara</a:t>
            </a:r>
            <a:r>
              <a:rPr lang="en-US" sz="1100" b="1"/>
              <a:t> </a:t>
            </a:r>
            <a:r>
              <a:rPr lang="en-US" sz="1100" b="1" err="1"/>
              <a:t>ikerketagai</a:t>
            </a:r>
            <a:r>
              <a:rPr lang="en-US" sz="1100" b="1"/>
              <a:t>, </a:t>
            </a:r>
            <a:r>
              <a:rPr lang="en-US" sz="1100" b="1" err="1"/>
              <a:t>sortzaile</a:t>
            </a:r>
            <a:r>
              <a:rPr lang="en-US" sz="1100" b="1"/>
              <a:t> eta </a:t>
            </a:r>
            <a:r>
              <a:rPr lang="en-US" sz="1100" b="1" err="1"/>
              <a:t>ikerlari</a:t>
            </a:r>
            <a:r>
              <a:rPr lang="en-US" sz="1100" b="1"/>
              <a:t> ere </a:t>
            </a:r>
            <a:r>
              <a:rPr lang="en-US" sz="1100" b="1" err="1"/>
              <a:t>bagara</a:t>
            </a:r>
            <a:r>
              <a:rPr lang="en-US" sz="1100" b="1"/>
              <a:t>: </a:t>
            </a:r>
            <a:r>
              <a:rPr lang="en-US" sz="1100" b="1" err="1"/>
              <a:t>sortzaile</a:t>
            </a:r>
            <a:r>
              <a:rPr lang="en-US" sz="1100" b="1"/>
              <a:t> eta </a:t>
            </a:r>
            <a:r>
              <a:rPr lang="en-US" sz="1100" b="1" err="1"/>
              <a:t>eragile</a:t>
            </a:r>
            <a:r>
              <a:rPr lang="en-US" sz="1100" b="1"/>
              <a:t> </a:t>
            </a:r>
          </a:p>
        </p:txBody>
      </p:sp>
      <p:pic>
        <p:nvPicPr>
          <p:cNvPr id="10" name="Imagen 9" descr="Imagen que contiene competencia de atletismo&#10;&#10;Descripción generada automáticamente">
            <a:extLst>
              <a:ext uri="{FF2B5EF4-FFF2-40B4-BE49-F238E27FC236}">
                <a16:creationId xmlns:a16="http://schemas.microsoft.com/office/drawing/2014/main" id="{C8DC9B9B-6879-3D47-AFE9-2A68DCFEF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392" y="645106"/>
            <a:ext cx="4250674" cy="5247747"/>
          </a:xfrm>
          <a:prstGeom prst="rect">
            <a:avLst/>
          </a:prstGeom>
        </p:spPr>
      </p:pic>
      <p:sp>
        <p:nvSpPr>
          <p:cNvPr id="27" name="Freeform 12">
            <a:extLst>
              <a:ext uri="{FF2B5EF4-FFF2-40B4-BE49-F238E27FC236}">
                <a16:creationId xmlns:a16="http://schemas.microsoft.com/office/drawing/2014/main" id="{7D9439D6-DEAD-4CEB-A61B-BE3D64D1B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CC345-047B-AE45-8C53-7F27327A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309135"/>
          </a:xfrm>
        </p:spPr>
        <p:txBody>
          <a:bodyPr>
            <a:normAutofit/>
          </a:bodyPr>
          <a:lstStyle/>
          <a:p>
            <a:br>
              <a:rPr lang="es-ES" sz="2700" dirty="0"/>
            </a:br>
            <a:r>
              <a:rPr lang="es-ES" sz="2700" b="1" dirty="0" err="1"/>
              <a:t>Plazerrez</a:t>
            </a:r>
            <a:r>
              <a:rPr lang="es-ES" sz="2700" b="1" dirty="0"/>
              <a:t>:</a:t>
            </a:r>
            <a:br>
              <a:rPr lang="es-ES" sz="2700" b="1" dirty="0"/>
            </a:br>
            <a:r>
              <a:rPr lang="es-ES" sz="2700" i="1" dirty="0"/>
              <a:t>	</a:t>
            </a:r>
            <a:r>
              <a:rPr lang="es-ES" sz="2700" i="1" dirty="0" err="1"/>
              <a:t>irakurri</a:t>
            </a:r>
            <a:br>
              <a:rPr lang="es-ES" sz="2700" dirty="0"/>
            </a:br>
            <a:r>
              <a:rPr lang="es-ES" sz="2700" dirty="0"/>
              <a:t>			</a:t>
            </a:r>
            <a:r>
              <a:rPr lang="es-ES" sz="2700" dirty="0" err="1"/>
              <a:t>ulertu</a:t>
            </a:r>
            <a:br>
              <a:rPr lang="es-ES" sz="2700" dirty="0"/>
            </a:br>
            <a:r>
              <a:rPr lang="es-ES" sz="2700" dirty="0"/>
              <a:t>					</a:t>
            </a:r>
            <a:r>
              <a:rPr lang="es-ES" sz="2700" i="1" dirty="0"/>
              <a:t>	</a:t>
            </a:r>
            <a:r>
              <a:rPr lang="es-ES" sz="2700" i="1" dirty="0" err="1"/>
              <a:t>hedatu</a:t>
            </a:r>
            <a:br>
              <a:rPr lang="es-ES" sz="2700" dirty="0"/>
            </a:br>
            <a:r>
              <a:rPr lang="es-ES" sz="2700" dirty="0"/>
              <a:t>								</a:t>
            </a:r>
            <a:r>
              <a:rPr lang="es-ES" sz="2700" dirty="0" err="1"/>
              <a:t>sortu</a:t>
            </a:r>
            <a:br>
              <a:rPr lang="es-ES" sz="2700" dirty="0"/>
            </a:br>
            <a:endParaRPr lang="es-ES" sz="27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44171-3C4E-7F4F-8A4C-5D79A2D0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3429000"/>
            <a:ext cx="8911687" cy="2482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b="1" dirty="0" err="1"/>
              <a:t>Kanonizatu</a:t>
            </a:r>
            <a:r>
              <a:rPr lang="es-ES" sz="2400" b="1" dirty="0"/>
              <a:t> </a:t>
            </a:r>
            <a:r>
              <a:rPr lang="es-ES" sz="2400" b="1"/>
              <a:t>gabe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418730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3E141-E4A2-F343-92B0-D5D7C1EF0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F9FAA-7E28-8849-AA49-C62B84DB6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5445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6490B-AA8B-3349-AC58-13C9E1535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804890"/>
          </a:xfrm>
        </p:spPr>
        <p:txBody>
          <a:bodyPr>
            <a:noAutofit/>
          </a:bodyPr>
          <a:lstStyle/>
          <a:p>
            <a:r>
              <a:rPr lang="es-ES" sz="6000" dirty="0" err="1"/>
              <a:t>Euskal</a:t>
            </a:r>
            <a:r>
              <a:rPr lang="es-ES" sz="6000" dirty="0"/>
              <a:t> </a:t>
            </a:r>
            <a:r>
              <a:rPr lang="es-ES" sz="6000" dirty="0" err="1"/>
              <a:t>emakumezko</a:t>
            </a:r>
            <a:r>
              <a:rPr lang="es-ES" sz="6000" dirty="0"/>
              <a:t> </a:t>
            </a:r>
            <a:r>
              <a:rPr lang="es-ES" sz="6000" dirty="0" err="1"/>
              <a:t>idazleak</a:t>
            </a:r>
            <a:r>
              <a:rPr lang="es-ES" sz="6000" dirty="0"/>
              <a:t> : </a:t>
            </a:r>
            <a:r>
              <a:rPr lang="es-ES" sz="6000" dirty="0" err="1"/>
              <a:t>sortzaile</a:t>
            </a:r>
            <a:r>
              <a:rPr lang="es-ES" sz="6000" dirty="0"/>
              <a:t> eta </a:t>
            </a:r>
            <a:r>
              <a:rPr lang="es-ES" sz="6000" dirty="0" err="1"/>
              <a:t>eragile</a:t>
            </a:r>
            <a:endParaRPr lang="es-ES" sz="6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D57170-8D9C-F149-877F-F67B3D0C3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691054"/>
            <a:ext cx="8915400" cy="2220168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pPr marL="0" indent="0" algn="r">
              <a:buNone/>
            </a:pPr>
            <a:r>
              <a:rPr lang="es-ES" sz="3600" dirty="0" err="1"/>
              <a:t>BERGARAko</a:t>
            </a:r>
            <a:r>
              <a:rPr lang="es-ES" sz="3600" dirty="0"/>
              <a:t> IDAZLE ESKOLA. 2020-2-1-</a:t>
            </a:r>
          </a:p>
          <a:p>
            <a:pPr marL="0" indent="0" algn="r">
              <a:buNone/>
            </a:pPr>
            <a:r>
              <a:rPr lang="es-ES" sz="2400" i="1" dirty="0"/>
              <a:t>Tere </a:t>
            </a:r>
            <a:r>
              <a:rPr lang="es-ES" sz="2400" i="1" dirty="0" err="1"/>
              <a:t>Irastortza</a:t>
            </a:r>
            <a:r>
              <a:rPr lang="es-ES" sz="2400" i="1" dirty="0"/>
              <a:t> Garmendi</a:t>
            </a:r>
            <a:r>
              <a:rPr lang="es-ES" i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074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8878ABC-0835-7049-8FE8-2AA53F36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085636"/>
          </a:xfrm>
        </p:spPr>
        <p:txBody>
          <a:bodyPr>
            <a:noAutofit/>
          </a:bodyPr>
          <a:lstStyle/>
          <a:p>
            <a:r>
              <a:rPr lang="es-ES" sz="5400" dirty="0" err="1"/>
              <a:t>Euskal</a:t>
            </a:r>
            <a:r>
              <a:rPr lang="es-ES" sz="5400" dirty="0"/>
              <a:t> </a:t>
            </a:r>
            <a:r>
              <a:rPr lang="es-ES" sz="5400" dirty="0" err="1"/>
              <a:t>emakumezko</a:t>
            </a:r>
            <a:r>
              <a:rPr lang="es-ES" sz="5400" dirty="0"/>
              <a:t> </a:t>
            </a:r>
            <a:r>
              <a:rPr lang="es-ES" sz="5400" dirty="0" err="1"/>
              <a:t>idazleak</a:t>
            </a:r>
            <a:r>
              <a:rPr lang="es-ES" sz="5400" dirty="0"/>
              <a:t> : </a:t>
            </a:r>
            <a:r>
              <a:rPr lang="es-ES" sz="5400" dirty="0" err="1"/>
              <a:t>Sarrera</a:t>
            </a:r>
            <a:r>
              <a:rPr lang="es-ES" sz="5400" dirty="0"/>
              <a:t> </a:t>
            </a:r>
            <a:r>
              <a:rPr lang="es-ES" sz="5400" dirty="0" err="1"/>
              <a:t>orokorra</a:t>
            </a:r>
            <a:endParaRPr lang="es-ES" sz="5400" dirty="0"/>
          </a:p>
        </p:txBody>
      </p:sp>
      <p:pic>
        <p:nvPicPr>
          <p:cNvPr id="7" name="Marcador de contenido 6" descr="Imagen que contiene dibujo&#10;&#10;Descripción generada automáticamente">
            <a:extLst>
              <a:ext uri="{FF2B5EF4-FFF2-40B4-BE49-F238E27FC236}">
                <a16:creationId xmlns:a16="http://schemas.microsoft.com/office/drawing/2014/main" id="{389EE5BA-B484-DA4D-972A-101DDF3C1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7286" y="2590800"/>
            <a:ext cx="3024991" cy="3778250"/>
          </a:xfrm>
        </p:spPr>
      </p:pic>
    </p:spTree>
    <p:extLst>
      <p:ext uri="{BB962C8B-B14F-4D97-AF65-F5344CB8AC3E}">
        <p14:creationId xmlns:p14="http://schemas.microsoft.com/office/powerpoint/2010/main" val="409404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DCC345-047B-AE45-8C53-7F27327A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sz="3100">
                <a:solidFill>
                  <a:schemeClr val="tx2">
                    <a:lumMod val="75000"/>
                  </a:schemeClr>
                </a:solidFill>
              </a:rPr>
              <a:t>HELBURUAK ETA IKERKETA-METODOLOGIA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44171-3C4E-7F4F-8A4C-5D79A2D0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Euskaraz idatzi duten emakumezkoen obraren ikusgarritasuna eta promozio proposamenak egitea, sortzaileen ikuspegitik marko teoriko propioa sortuz.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Ikusgarritasuna: arreta eskaini euskarazko idazleengan, ezagun zein ezezagun izan. 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Sustapena : Euskaraz idatzi duten emakumezkoen irakurketa, berreskuraketa, ulermena, ezagutza eta onespena bultzatu. 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Zein dira euskal emakumezko idazle: </a:t>
            </a:r>
          </a:p>
          <a:p>
            <a:pPr lvl="1"/>
            <a:r>
              <a:rPr lang="es-ES">
                <a:solidFill>
                  <a:schemeClr val="tx2">
                    <a:lumMod val="75000"/>
                  </a:schemeClr>
                </a:solidFill>
              </a:rPr>
              <a:t>idazketa / argitarapena, </a:t>
            </a:r>
          </a:p>
          <a:p>
            <a:pPr lvl="1"/>
            <a:r>
              <a:rPr lang="es-ES">
                <a:solidFill>
                  <a:schemeClr val="tx2">
                    <a:lumMod val="75000"/>
                  </a:schemeClr>
                </a:solidFill>
              </a:rPr>
              <a:t>emakume/emakumezkoak.  </a:t>
            </a:r>
          </a:p>
          <a:p>
            <a:pPr lvl="1"/>
            <a:r>
              <a:rPr lang="es-ES">
                <a:solidFill>
                  <a:schemeClr val="tx2">
                    <a:lumMod val="75000"/>
                  </a:schemeClr>
                </a:solidFill>
              </a:rPr>
              <a:t>Euskaraz idaztea, aukera bat  hautatzea da.</a:t>
            </a:r>
          </a:p>
        </p:txBody>
      </p:sp>
    </p:spTree>
    <p:extLst>
      <p:ext uri="{BB962C8B-B14F-4D97-AF65-F5344CB8AC3E}">
        <p14:creationId xmlns:p14="http://schemas.microsoft.com/office/powerpoint/2010/main" val="222542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DCC345-047B-AE45-8C53-7F27327A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sz="2500" dirty="0">
                <a:solidFill>
                  <a:schemeClr val="tx2">
                    <a:lumMod val="75000"/>
                  </a:schemeClr>
                </a:solidFill>
              </a:rPr>
              <a:t>IKERKETA METODOLOGIA: EREDU KONTZEPTUALETAN MURGIL EGIN EREDUA ERALDATUZ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44171-3C4E-7F4F-8A4C-5D79A2D0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Euskaraz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idatzi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duten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ikerketa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sistematiko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eta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diakronikoa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egin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behar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da : </a:t>
            </a:r>
          </a:p>
          <a:p>
            <a:pPr lvl="1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idazketa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argitalpena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egiletza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Euskal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idazleei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buruz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idatzi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denaz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eta “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literaturaz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”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esan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dena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sistematikoki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irakurri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behar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da. </a:t>
            </a:r>
          </a:p>
          <a:p>
            <a:pPr lvl="1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Euskal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idazleen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auto-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definizioari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buruzko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hausnarketa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buktzatu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behar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da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hiru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kontzeptuon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gainean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: </a:t>
            </a:r>
          </a:p>
          <a:p>
            <a:pPr lvl="3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Emakumezkoak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Literatur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sistemak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ulertu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eta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aintzat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hartzen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duen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literaturari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erreparatu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behar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zaio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irakurtzen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den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literaturaz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hausnartuz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hizkeraz-idazkertaz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asmamenaren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errealitatearz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eta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errealitatearen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asmamenaz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4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DCC345-047B-AE45-8C53-7F27327A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>
                <a:solidFill>
                  <a:schemeClr val="tx2">
                    <a:lumMod val="75000"/>
                  </a:schemeClr>
                </a:solidFill>
              </a:rPr>
              <a:t>IKERKETA METODOLOGIA: </a:t>
            </a:r>
            <a:br>
              <a:rPr lang="es-ES" sz="280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2800">
                <a:solidFill>
                  <a:schemeClr val="tx2">
                    <a:lumMod val="75000"/>
                  </a:schemeClr>
                </a:solidFill>
              </a:rPr>
              <a:t>EUSKAL LITERATURAZ EGINDAKO ERREFERIENTZIEI BURUZKO  ZERRENDATZEAK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44171-3C4E-7F4F-8A4C-5D79A2D0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Informatzaile gisara aipatu edo ezagutzera ematen diren emakumezkoen zerrendak:</a:t>
            </a:r>
          </a:p>
          <a:p>
            <a:pPr lvl="1">
              <a:lnSpc>
                <a:spcPct val="90000"/>
              </a:lnSpc>
            </a:pP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Ahozko literatura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( Azkue, Aita Donostia, Mokoroa, Barandiaran)</a:t>
            </a:r>
          </a:p>
          <a:p>
            <a:pPr lvl="1">
              <a:lnSpc>
                <a:spcPct val="90000"/>
              </a:lnSpc>
            </a:pP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Hiztegiak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 (Lhande, Azkuke, Mitxelena, Etxezarreta…)</a:t>
            </a:r>
          </a:p>
          <a:p>
            <a:pPr lvl="1">
              <a:lnSpc>
                <a:spcPct val="90000"/>
              </a:lnSpc>
            </a:pP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Euskal literaturari buruz idatzitako historiak 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( Mitxelena, Villasante, Zabala,  Billabeitia, Ezkerra, Salaberri, Urkizu….)                                                                                                 </a:t>
            </a:r>
          </a:p>
          <a:p>
            <a:pPr lvl="1">
              <a:lnSpc>
                <a:spcPct val="90000"/>
              </a:lnSpc>
            </a:pP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Aipamen eta iruzkinen irakurketa 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zenbakitan eta testuinguruaren arabera </a:t>
            </a:r>
          </a:p>
          <a:p>
            <a:pPr lvl="1">
              <a:lnSpc>
                <a:spcPct val="90000"/>
              </a:lnSpc>
            </a:pPr>
            <a:endParaRPr lang="es-ES" sz="17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Sarean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 egeri diren emakumezkoen zerrendak ( EIE, ARMIARMA, INGUMA, DIALNET…)</a:t>
            </a:r>
          </a:p>
          <a:p>
            <a:pPr>
              <a:lnSpc>
                <a:spcPct val="90000"/>
              </a:lnSpc>
            </a:pP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Antologia 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literario eta </a:t>
            </a: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liburu kolektiboetan 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ageri diren emakumezko zerrendak( s. XX-XXI)</a:t>
            </a:r>
          </a:p>
          <a:p>
            <a:pPr>
              <a:lnSpc>
                <a:spcPct val="90000"/>
              </a:lnSpc>
            </a:pPr>
            <a:r>
              <a:rPr lang="es-ES" sz="1700" b="1">
                <a:solidFill>
                  <a:schemeClr val="tx2">
                    <a:lumMod val="75000"/>
                  </a:schemeClr>
                </a:solidFill>
              </a:rPr>
              <a:t>ELAn</a:t>
            </a:r>
            <a:r>
              <a:rPr lang="es-ES" sz="1700">
                <a:solidFill>
                  <a:schemeClr val="tx2">
                    <a:lumMod val="75000"/>
                  </a:schemeClr>
                </a:solidFill>
              </a:rPr>
              <a:t> aipatuak ageri diren emakumezkoen zerrendak  (EHU) 2016,2017,208 </a:t>
            </a:r>
          </a:p>
          <a:p>
            <a:pPr lvl="1">
              <a:lnSpc>
                <a:spcPct val="90000"/>
              </a:lnSpc>
            </a:pPr>
            <a:endParaRPr lang="es-ES" sz="170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endParaRPr lang="es-ES" sz="170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endParaRPr lang="es-ES" sz="170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5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4BF717-C396-9247-8B91-598C041C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 fontScale="90000"/>
          </a:bodyPr>
          <a:lstStyle/>
          <a:p>
            <a:r>
              <a:rPr lang="es-ES" dirty="0"/>
              <a:t>EUSKAL EMAKUMEZKOAK LETRETAN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543A62-A2AB-454A-878E-D3D9190D5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62B572B-719A-4047-B0A0-2CF12B7E5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en-US" dirty="0"/>
              <a:t>SORTZAILEEN IKUSPEGIA AZALERATZEN</a:t>
            </a:r>
          </a:p>
        </p:txBody>
      </p:sp>
      <p:pic>
        <p:nvPicPr>
          <p:cNvPr id="5" name="Marcador de contenido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6C6FF8B4-C23C-034F-B672-326EA3AD11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027" b="3496"/>
          <a:stretch/>
        </p:blipFill>
        <p:spPr>
          <a:xfrm>
            <a:off x="4619543" y="640080"/>
            <a:ext cx="6953577" cy="5252773"/>
          </a:xfrm>
          <a:prstGeom prst="rect">
            <a:avLst/>
          </a:prstGeom>
        </p:spPr>
      </p:pic>
      <p:sp>
        <p:nvSpPr>
          <p:cNvPr id="16" name="Freeform 11">
            <a:extLst>
              <a:ext uri="{FF2B5EF4-FFF2-40B4-BE49-F238E27FC236}">
                <a16:creationId xmlns:a16="http://schemas.microsoft.com/office/drawing/2014/main" id="{50553464-41F1-4160-9D02-7C5EC7013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27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DCC345-047B-AE45-8C53-7F27327A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sz="3300" dirty="0">
                <a:solidFill>
                  <a:schemeClr val="tx2">
                    <a:lumMod val="75000"/>
                  </a:schemeClr>
                </a:solidFill>
              </a:rPr>
              <a:t>IRAKURKETA: IKERKETA BALIABIDEA</a:t>
            </a:r>
            <a:br>
              <a:rPr lang="es-ES" sz="33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" sz="3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3300" dirty="0" err="1">
                <a:solidFill>
                  <a:schemeClr val="tx2">
                    <a:lumMod val="75000"/>
                  </a:schemeClr>
                </a:solidFill>
              </a:rPr>
              <a:t>Motibazioaren</a:t>
            </a:r>
            <a:r>
              <a:rPr lang="es-ES" sz="3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3300" dirty="0" err="1">
                <a:solidFill>
                  <a:schemeClr val="tx2">
                    <a:lumMod val="75000"/>
                  </a:schemeClr>
                </a:solidFill>
              </a:rPr>
              <a:t>testuinguruan</a:t>
            </a:r>
            <a:r>
              <a:rPr lang="es-ES" sz="3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3300" dirty="0" err="1">
                <a:solidFill>
                  <a:schemeClr val="tx2">
                    <a:lumMod val="75000"/>
                  </a:schemeClr>
                </a:solidFill>
              </a:rPr>
              <a:t>emakumezko</a:t>
            </a:r>
            <a:r>
              <a:rPr lang="es-ES" sz="3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3300" dirty="0" err="1">
                <a:solidFill>
                  <a:schemeClr val="tx2">
                    <a:lumMod val="75000"/>
                  </a:schemeClr>
                </a:solidFill>
              </a:rPr>
              <a:t>idazleak</a:t>
            </a:r>
            <a:r>
              <a:rPr lang="es-ES" sz="3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3300" dirty="0" err="1">
                <a:solidFill>
                  <a:schemeClr val="tx2">
                    <a:lumMod val="75000"/>
                  </a:schemeClr>
                </a:solidFill>
              </a:rPr>
              <a:t>jardunean</a:t>
            </a:r>
            <a:endParaRPr lang="es-ES" sz="3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44171-3C4E-7F4F-8A4C-5D79A2D0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idazleak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testurik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? –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Motibazioa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lan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kolektiboak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paratestuak</a:t>
            </a:r>
            <a:endParaRPr lang="es-ES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Euskaraz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idaztem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duten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emakumezkoen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irakurketa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testuinguru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 gabea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ADIMENAz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Gorputza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errealitatearen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topografia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AMA/EME. 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Nortasun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izatetik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ez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izatera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?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Jaiotzaz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Norbanakoak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eta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subjektu-artekotasunaz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Idazten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al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dute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emakumezkoek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lvl="2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Euskararen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ezaugarri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batzuk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hiztegia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, ,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aditza,irudiak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Euskal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emakumezko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idazleak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: ¿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ezagutzen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al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dugu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elkar,elkarreraginik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lvl="1"/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54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DCC345-047B-AE45-8C53-7F27327A2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 err="1">
                <a:solidFill>
                  <a:schemeClr val="tx2">
                    <a:lumMod val="75000"/>
                  </a:schemeClr>
                </a:solidFill>
              </a:rPr>
              <a:t>IRAKURKEta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: INTERPRETATZEKO BALIABIDE</a:t>
            </a:r>
            <a:br>
              <a:rPr lang="es-ES" sz="28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ES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ONDORIO </a:t>
            </a:r>
            <a:r>
              <a:rPr lang="es-ES" sz="2800" dirty="0" err="1">
                <a:solidFill>
                  <a:schemeClr val="tx2">
                    <a:lumMod val="75000"/>
                  </a:schemeClr>
                </a:solidFill>
              </a:rPr>
              <a:t>edo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HAUSNARKETA BATZUK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A44171-3C4E-7F4F-8A4C-5D79A2D0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ZENBAKITAN : 600, 700, 1000 ? 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IDAZTETIK ARGITALPENERA: 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Nihil obstat. 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ARGITARATZETIK IRAKURTZERA : Liburuak bakarrik, literatura soilik?, 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EUSKAL EMAKUMEZKO IDAZLE MUGIMENDU BERRI BAT?  Kritikari eta saiogileak: EUSKAL LETREN SISTEMAREN  BERRANTOLAKETAZ</a:t>
            </a:r>
          </a:p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PROFESIONALTZEAZ ETA PROFESIONALTASUNAZ : Idazleta eta argitalpen erritmoak, literatur-generoen berdefinizioa ( zentzu zabalean)</a:t>
            </a:r>
          </a:p>
          <a:p>
            <a:r>
              <a:rPr lang="es-ES" b="1">
                <a:solidFill>
                  <a:schemeClr val="tx2">
                    <a:lumMod val="75000"/>
                  </a:schemeClr>
                </a:solidFill>
              </a:rPr>
              <a:t>Euskal emakumezko idazleok irakurtzea merezi duen obra idazten dugu </a:t>
            </a:r>
          </a:p>
          <a:p>
            <a:r>
              <a:rPr lang="es-ES" b="1">
                <a:solidFill>
                  <a:schemeClr val="tx2">
                    <a:lumMod val="75000"/>
                  </a:schemeClr>
                </a:solidFill>
              </a:rPr>
              <a:t>Bazterrean edo kantoitik : kontzientzia eta burujabetza ariketa</a:t>
            </a:r>
          </a:p>
        </p:txBody>
      </p:sp>
    </p:spTree>
    <p:extLst>
      <p:ext uri="{BB962C8B-B14F-4D97-AF65-F5344CB8AC3E}">
        <p14:creationId xmlns:p14="http://schemas.microsoft.com/office/powerpoint/2010/main" val="408194304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648</Words>
  <Application>Microsoft Macintosh PowerPoint</Application>
  <PresentationFormat>Panorámica</PresentationFormat>
  <Paragraphs>77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Espiral</vt:lpstr>
      <vt:lpstr>Euskal emakumezko idazleak : sortzaile eta eragile</vt:lpstr>
      <vt:lpstr>Euskal emakumezko idazleak : sortzaile eta eragile</vt:lpstr>
      <vt:lpstr>Euskal emakumezko idazleak : Sarrera orokorra</vt:lpstr>
      <vt:lpstr>HELBURUAK ETA IKERKETA-METODOLOGIA</vt:lpstr>
      <vt:lpstr>IKERKETA METODOLOGIA: EREDU KONTZEPTUALETAN MURGIL EGIN EREDUA ERALDATUZ</vt:lpstr>
      <vt:lpstr>IKERKETA METODOLOGIA:  EUSKAL LITERATURAZ EGINDAKO ERREFERIENTZIEI BURUZKO  ZERRENDATZEAK</vt:lpstr>
      <vt:lpstr>EUSKAL EMAKUMEZKOAK LETRETAN</vt:lpstr>
      <vt:lpstr>IRAKURKETA: IKERKETA BALIABIDEA  Motibazioaren testuinguruan: emakumezko idazleak jardunean</vt:lpstr>
      <vt:lpstr>IRAKURKEta: INTERPRETATZEKO BALIABIDE  ONDORIO edo HAUSNARKETA BATZUK</vt:lpstr>
      <vt:lpstr>IRAKURKETA ETA ULERMENA : INVESTIGACION Y DIFUSION DE LA OBRAren IKERKETA ETA ZABALKUNDEA . Sarean. </vt:lpstr>
      <vt:lpstr>IRAKURKETA,ULERMENA, IKERKETA ETA SORMENA.</vt:lpstr>
      <vt:lpstr> Plazerrez:  irakurri    ulertu       hedatu         sortu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Euskal emakumezko idazleak : sortzaile eta eragile</dc:title>
  <dc:creator>zuzendaria@beasaingoikastola.eus</dc:creator>
  <cp:lastModifiedBy>zuzendaria@beasaingoikastola.eus</cp:lastModifiedBy>
  <cp:revision>1</cp:revision>
  <dcterms:created xsi:type="dcterms:W3CDTF">2020-01-31T16:58:10Z</dcterms:created>
  <dcterms:modified xsi:type="dcterms:W3CDTF">2020-01-31T16:58:20Z</dcterms:modified>
</cp:coreProperties>
</file>